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94" r:id="rId3"/>
    <p:sldId id="295" r:id="rId4"/>
    <p:sldId id="307" r:id="rId5"/>
    <p:sldId id="306" r:id="rId6"/>
    <p:sldId id="308" r:id="rId7"/>
    <p:sldId id="296" r:id="rId8"/>
    <p:sldId id="297" r:id="rId9"/>
    <p:sldId id="309" r:id="rId10"/>
    <p:sldId id="298" r:id="rId11"/>
    <p:sldId id="299" r:id="rId12"/>
    <p:sldId id="310" r:id="rId13"/>
    <p:sldId id="300" r:id="rId14"/>
    <p:sldId id="301" r:id="rId15"/>
    <p:sldId id="304" r:id="rId16"/>
    <p:sldId id="302" r:id="rId17"/>
    <p:sldId id="305" r:id="rId18"/>
    <p:sldId id="303" r:id="rId19"/>
    <p:sldId id="291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33CC"/>
    <a:srgbClr val="FF00FF"/>
    <a:srgbClr val="6600CC"/>
    <a:srgbClr val="CC3300"/>
    <a:srgbClr val="FF006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9/27/2017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0034" y="3313751"/>
            <a:ext cx="8072494" cy="182976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>                      </a:t>
            </a:r>
            <a:r>
              <a:rPr lang="en-US" altLang="zh-CN" sz="3200" dirty="0" smtClean="0">
                <a:latin typeface="Times New Roman" pitchFamily="18" charset="0"/>
                <a:ea typeface="楷体_GB2312" pitchFamily="49" charset="-122"/>
              </a:rPr>
              <a:t>*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7.5  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设计线性相位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FIR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滤波器   </a:t>
            </a: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en-US" altLang="zh-CN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     </a:t>
            </a:r>
            <a:r>
              <a:rPr lang="zh-CN" altLang="en-US" sz="32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的最优方法</a:t>
            </a:r>
            <a: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2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endParaRPr lang="zh-CN" alt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71472" y="428604"/>
            <a:ext cx="535595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四、最佳线性相位</a:t>
            </a:r>
            <a:r>
              <a:rPr lang="en-US" altLang="zh-CN" sz="2400" b="1" dirty="0" smtClean="0"/>
              <a:t>FIR</a:t>
            </a:r>
            <a:r>
              <a:rPr lang="zh-CN" altLang="en-US" sz="2400" b="1" dirty="0" smtClean="0"/>
              <a:t>滤波器设计方法</a:t>
            </a:r>
          </a:p>
        </p:txBody>
      </p:sp>
      <p:pic>
        <p:nvPicPr>
          <p:cNvPr id="29698" name="Picture 2" descr="E:\DSP程佩青课件\064937-01 数字信号处理教程（第四版）(经典版) 40571-9\CTP\TU\8t3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8992" y="1285860"/>
            <a:ext cx="4929222" cy="513547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428596" y="428604"/>
            <a:ext cx="3041217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五、</a:t>
            </a:r>
            <a:r>
              <a:rPr lang="en-US" altLang="zh-CN" sz="2400" b="1" dirty="0" smtClean="0"/>
              <a:t>Parks-McClellan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</a:t>
            </a:r>
            <a:r>
              <a:rPr lang="zh-CN" altLang="en-US" sz="2400" b="1" dirty="0" smtClean="0"/>
              <a:t>（</a:t>
            </a:r>
            <a:r>
              <a:rPr lang="en-US" altLang="zh-CN" sz="2400" b="1" dirty="0" err="1" smtClean="0"/>
              <a:t>Remez</a:t>
            </a:r>
            <a:r>
              <a:rPr lang="zh-CN" altLang="en-US" sz="2400" b="1" dirty="0" smtClean="0"/>
              <a:t>算法）</a:t>
            </a:r>
          </a:p>
        </p:txBody>
      </p:sp>
      <p:pic>
        <p:nvPicPr>
          <p:cNvPr id="30722" name="Picture 2" descr="E:\DSP程佩青课件\064937-01 数字信号处理教程（第四版）(经典版) 40571-9\CTP\TU\8t3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76" y="384014"/>
            <a:ext cx="3929089" cy="59912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668784" y="836960"/>
            <a:ext cx="8064896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这里的等波纹与第</a:t>
            </a:r>
            <a:r>
              <a:rPr lang="en-US" altLang="zh-CN" sz="2400" b="1" dirty="0" smtClean="0"/>
              <a:t>6</a:t>
            </a:r>
            <a:r>
              <a:rPr lang="zh-CN" altLang="en-US" sz="2400" b="1" dirty="0" smtClean="0"/>
              <a:t>章的等波纹表示是不同的，又表示成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83291"/>
            <a:ext cx="623887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821184" y="3759766"/>
            <a:ext cx="8064896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在利用</a:t>
            </a:r>
            <a:r>
              <a:rPr lang="en-US" altLang="zh-CN" sz="2400" b="1" dirty="0" smtClean="0"/>
              <a:t>MATLAB</a:t>
            </a:r>
            <a:r>
              <a:rPr lang="zh-CN" altLang="en-US" sz="2400" b="1" dirty="0" smtClean="0"/>
              <a:t>工具箱的</a:t>
            </a:r>
            <a:r>
              <a:rPr lang="en-US" altLang="zh-CN" sz="2400" b="1" dirty="0" err="1" smtClean="0"/>
              <a:t>firpmord</a:t>
            </a:r>
            <a:r>
              <a:rPr lang="zh-CN" altLang="en-US" sz="2400" b="1" dirty="0" smtClean="0"/>
              <a:t>和</a:t>
            </a:r>
            <a:r>
              <a:rPr lang="en-US" altLang="zh-CN" sz="2400" b="1" dirty="0" err="1" smtClean="0"/>
              <a:t>firpm</a:t>
            </a:r>
            <a:r>
              <a:rPr lang="zh-CN" altLang="en-US" sz="2400" b="1" dirty="0" smtClean="0"/>
              <a:t>来进行等波纹</a:t>
            </a:r>
            <a:r>
              <a:rPr lang="en-US" altLang="zh-CN" sz="2400" b="1" dirty="0" smtClean="0"/>
              <a:t>FIR</a:t>
            </a:r>
            <a:r>
              <a:rPr lang="zh-CN" altLang="en-US" sz="2400" b="1" dirty="0" smtClean="0"/>
              <a:t>滤波器设计时，必须给定波纹参数</a:t>
            </a:r>
            <a:r>
              <a:rPr lang="el-GR" altLang="zh-CN" sz="2400" b="1" i="1" dirty="0" smtClean="0"/>
              <a:t>δ</a:t>
            </a:r>
            <a:r>
              <a:rPr lang="en-US" altLang="zh-CN" sz="2400" b="1" baseline="-25000" dirty="0" smtClean="0"/>
              <a:t>1</a:t>
            </a:r>
            <a:r>
              <a:rPr lang="en-US" altLang="zh-CN" sz="2400" b="1" dirty="0" smtClean="0"/>
              <a:t>,</a:t>
            </a:r>
            <a:r>
              <a:rPr lang="el-GR" altLang="zh-CN" sz="2400" b="1" i="1" dirty="0" smtClean="0"/>
              <a:t>δ</a:t>
            </a:r>
            <a:r>
              <a:rPr lang="en-US" altLang="zh-CN" sz="2400" b="1" baseline="-25000" dirty="0" smtClean="0"/>
              <a:t>2</a:t>
            </a:r>
            <a:r>
              <a:rPr lang="zh-CN" altLang="en-US" sz="2400" b="1" dirty="0" smtClean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06561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E:\DSP程佩青课件\064937-01 数字信号处理教程（第四版）(经典版) 40571-9\CTP\TU\8t3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500042"/>
            <a:ext cx="6259758" cy="4832927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 bwMode="auto">
          <a:xfrm>
            <a:off x="2969925" y="5786454"/>
            <a:ext cx="410240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2060"/>
                </a:solidFill>
              </a:rPr>
              <a:t>不产生混叠现象的</a:t>
            </a:r>
            <a:r>
              <a:rPr lang="en-US" altLang="zh-CN" sz="2400" b="1" dirty="0" smtClean="0">
                <a:solidFill>
                  <a:srgbClr val="002060"/>
                </a:solidFill>
              </a:rPr>
              <a:t>L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值示意图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00034" y="357166"/>
            <a:ext cx="8111516" cy="45243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7.12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用最优化算法，即基于最大误差最小化准则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（即切贝雪夫逼近准则）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利用</a:t>
            </a:r>
            <a:r>
              <a:rPr lang="en-US" altLang="zh-CN" sz="2400" b="1" dirty="0" smtClean="0"/>
              <a:t>Parks  McClellan</a:t>
            </a:r>
            <a:r>
              <a:rPr lang="zh-CN" altLang="en-US" sz="2400" b="1" dirty="0" smtClean="0"/>
              <a:t>算法设计线性相位</a:t>
            </a:r>
            <a:r>
              <a:rPr lang="en-US" altLang="zh-CN" sz="2400" b="1" dirty="0" smtClean="0"/>
              <a:t>FIR</a:t>
            </a:r>
            <a:r>
              <a:rPr lang="zh-CN" altLang="en-US" sz="2400" b="1" dirty="0" smtClean="0"/>
              <a:t>低通滤波器。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给定指标为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通带</a:t>
            </a:r>
            <a:r>
              <a:rPr lang="en-US" altLang="zh-CN" sz="2400" b="1" i="1" dirty="0" smtClean="0"/>
              <a:t>ω</a:t>
            </a:r>
            <a:r>
              <a:rPr lang="en-US" altLang="zh-CN" sz="2400" b="1" dirty="0" smtClean="0"/>
              <a:t>=0~0.4π</a:t>
            </a:r>
            <a:r>
              <a:rPr lang="zh-CN" altLang="en-US" sz="2400" b="1" dirty="0" smtClean="0"/>
              <a:t>，即</a:t>
            </a:r>
            <a:r>
              <a:rPr lang="en-US" altLang="zh-CN" sz="2400" b="1" i="1" dirty="0" smtClean="0"/>
              <a:t>ω</a:t>
            </a:r>
            <a:r>
              <a:rPr lang="en-US" altLang="zh-CN" sz="2400" b="1" i="1" baseline="-25000" dirty="0" smtClean="0"/>
              <a:t>p</a:t>
            </a:r>
            <a:r>
              <a:rPr lang="en-US" altLang="zh-CN" sz="2400" b="1" dirty="0" smtClean="0"/>
              <a:t>=0.4π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阻带</a:t>
            </a:r>
            <a:r>
              <a:rPr lang="en-US" altLang="zh-CN" sz="2400" b="1" dirty="0" smtClean="0"/>
              <a:t>0.5π~π</a:t>
            </a:r>
            <a:r>
              <a:rPr lang="zh-CN" altLang="en-US" sz="2400" b="1" dirty="0" smtClean="0"/>
              <a:t>，即</a:t>
            </a:r>
            <a:r>
              <a:rPr lang="en-US" altLang="zh-CN" sz="2400" b="1" i="1" dirty="0" err="1" smtClean="0"/>
              <a:t>ω</a:t>
            </a:r>
            <a:r>
              <a:rPr lang="en-US" altLang="zh-CN" sz="2400" b="1" i="1" baseline="-25000" dirty="0" err="1" smtClean="0"/>
              <a:t>st</a:t>
            </a:r>
            <a:r>
              <a:rPr lang="en-US" altLang="zh-CN" sz="2400" b="1" dirty="0" smtClean="0"/>
              <a:t>=0.5π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通带最大衰减</a:t>
            </a:r>
            <a:r>
              <a:rPr lang="en-US" altLang="zh-CN" sz="2400" b="1" i="1" dirty="0" err="1" smtClean="0"/>
              <a:t>R</a:t>
            </a:r>
            <a:r>
              <a:rPr lang="en-US" altLang="zh-CN" sz="2400" b="1" i="1" baseline="-25000" dirty="0" err="1" smtClean="0"/>
              <a:t>p</a:t>
            </a:r>
            <a:r>
              <a:rPr lang="en-US" altLang="zh-CN" sz="2400" b="1" dirty="0" smtClean="0"/>
              <a:t>=0.1dB</a:t>
            </a:r>
            <a:r>
              <a:rPr lang="zh-CN" altLang="en-US" sz="2400" b="1" dirty="0" smtClean="0"/>
              <a:t>，阻带最小衰减为</a:t>
            </a:r>
            <a:r>
              <a:rPr lang="en-US" altLang="zh-CN" sz="2400" b="1" i="1" dirty="0" smtClean="0"/>
              <a:t>A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dirty="0" smtClean="0"/>
              <a:t>=50dB</a:t>
            </a:r>
            <a:r>
              <a:rPr lang="zh-CN" altLang="en-US" sz="2400" b="1" dirty="0" smtClean="0"/>
              <a:t>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DSP程佩青课件\064937-01 数字信号处理教程（第四版）(经典版) 40571-9\CTP\TU\8t3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3102" y="1500173"/>
            <a:ext cx="7010798" cy="39306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071538" y="857232"/>
            <a:ext cx="6739345" cy="2862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7.13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设计一个最优化线性相位</a:t>
            </a:r>
            <a:r>
              <a:rPr lang="en-US" altLang="zh-CN" sz="2400" b="1" dirty="0" smtClean="0"/>
              <a:t>FIR</a:t>
            </a:r>
            <a:r>
              <a:rPr lang="zh-CN" altLang="en-US" sz="2400" b="1" dirty="0" smtClean="0"/>
              <a:t>双带通滤波器。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第一通带</a:t>
            </a:r>
            <a:r>
              <a:rPr lang="en-US" altLang="zh-CN" sz="2400" b="1" i="1" dirty="0" smtClean="0"/>
              <a:t>ω</a:t>
            </a:r>
            <a:r>
              <a:rPr lang="en-US" altLang="zh-CN" sz="2400" b="1" dirty="0" smtClean="0"/>
              <a:t>=0.2π~0.35π</a:t>
            </a:r>
            <a:r>
              <a:rPr lang="zh-CN" altLang="en-US" sz="2400" b="1" dirty="0" smtClean="0"/>
              <a:t>，第二通带</a:t>
            </a:r>
            <a:r>
              <a:rPr lang="en-US" altLang="zh-CN" sz="2400" b="1" i="1" dirty="0" smtClean="0"/>
              <a:t>ω</a:t>
            </a:r>
            <a:r>
              <a:rPr lang="en-US" altLang="zh-CN" sz="2400" b="1" dirty="0" smtClean="0"/>
              <a:t>=0.7π~0.85π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阻带</a:t>
            </a:r>
            <a:r>
              <a:rPr lang="en-US" altLang="zh-CN" sz="2400" b="1" i="1" dirty="0" smtClean="0"/>
              <a:t>ω</a:t>
            </a:r>
            <a:r>
              <a:rPr lang="en-US" altLang="zh-CN" sz="2400" b="1" dirty="0" smtClean="0"/>
              <a:t>=0~0.1π</a:t>
            </a:r>
            <a:r>
              <a:rPr lang="zh-CN" altLang="en-US" sz="2400" b="1" dirty="0" smtClean="0"/>
              <a:t>，</a:t>
            </a:r>
            <a:r>
              <a:rPr lang="en-US" altLang="zh-CN" sz="2400" b="1" i="1" dirty="0" smtClean="0"/>
              <a:t>ω</a:t>
            </a:r>
            <a:r>
              <a:rPr lang="en-US" altLang="zh-CN" sz="2400" b="1" dirty="0" smtClean="0"/>
              <a:t>=0.45π~0.6π</a:t>
            </a:r>
            <a:r>
              <a:rPr lang="zh-CN" altLang="en-US" sz="2400" b="1" dirty="0" smtClean="0"/>
              <a:t>，</a:t>
            </a:r>
            <a:r>
              <a:rPr lang="en-US" altLang="zh-CN" sz="2400" b="1" i="1" dirty="0" smtClean="0"/>
              <a:t>ω</a:t>
            </a:r>
            <a:r>
              <a:rPr lang="en-US" altLang="zh-CN" sz="2400" b="1" dirty="0" smtClean="0"/>
              <a:t>=0.95π~π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通带最大衰减</a:t>
            </a:r>
            <a:r>
              <a:rPr lang="en-US" altLang="zh-CN" sz="2400" b="1" i="1" dirty="0" err="1" smtClean="0"/>
              <a:t>R</a:t>
            </a:r>
            <a:r>
              <a:rPr lang="en-US" altLang="zh-CN" sz="2400" b="1" i="1" baseline="-25000" dirty="0" err="1" smtClean="0"/>
              <a:t>p</a:t>
            </a:r>
            <a:r>
              <a:rPr lang="en-US" altLang="zh-CN" sz="2400" b="1" dirty="0" smtClean="0"/>
              <a:t>=0.1dB</a:t>
            </a:r>
            <a:r>
              <a:rPr lang="zh-CN" altLang="en-US" sz="2400" b="1" dirty="0" smtClean="0"/>
              <a:t>，阻带最小衰减</a:t>
            </a:r>
            <a:r>
              <a:rPr lang="en-US" altLang="zh-CN" sz="2400" b="1" i="1" dirty="0" smtClean="0"/>
              <a:t>A</a:t>
            </a:r>
            <a:r>
              <a:rPr lang="en-US" altLang="zh-CN" sz="2400" b="1" i="1" baseline="-25000" dirty="0" smtClean="0"/>
              <a:t>s</a:t>
            </a:r>
            <a:r>
              <a:rPr lang="en-US" altLang="zh-CN" sz="2400" b="1" dirty="0" smtClean="0"/>
              <a:t>=50dB</a:t>
            </a:r>
            <a:endParaRPr lang="zh-CN" altLang="en-US" sz="2400" b="1" dirty="0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DSP程佩青课件\064937-01 数字信号处理教程（第四版）(经典版) 40571-9\CTP\TU\8t3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928670"/>
            <a:ext cx="6625789" cy="371477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 bwMode="auto">
          <a:xfrm>
            <a:off x="2500298" y="4929198"/>
            <a:ext cx="5913798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 dirty="0" smtClean="0">
                <a:solidFill>
                  <a:srgbClr val="002060"/>
                </a:solidFill>
              </a:rPr>
              <a:t>N</a:t>
            </a:r>
            <a:r>
              <a:rPr lang="en-US" altLang="zh-CN" sz="2400" b="1" dirty="0" smtClean="0">
                <a:solidFill>
                  <a:srgbClr val="002060"/>
                </a:solidFill>
              </a:rPr>
              <a:t>=60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，通带加权系数</a:t>
            </a:r>
            <a:r>
              <a:rPr lang="en-US" altLang="zh-CN" sz="2400" b="1" dirty="0" smtClean="0">
                <a:solidFill>
                  <a:srgbClr val="002060"/>
                </a:solidFill>
              </a:rPr>
              <a:t>0.55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，阻带加权系数</a:t>
            </a:r>
            <a:r>
              <a:rPr lang="en-US" altLang="zh-CN" sz="2400" b="1" dirty="0" smtClean="0">
                <a:solidFill>
                  <a:srgbClr val="002060"/>
                </a:solidFill>
              </a:rPr>
              <a:t>1</a:t>
            </a:r>
            <a:endParaRPr lang="zh-CN" altLang="en-US" sz="2400" b="1" dirty="0" smtClean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E:\DSP程佩青课件\064937-01 数字信号处理教程（第四版）(经典版) 40571-9\CTP\TU\8t3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000108"/>
            <a:ext cx="7321617" cy="410489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 bwMode="auto">
          <a:xfrm>
            <a:off x="2500298" y="5286388"/>
            <a:ext cx="451437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2060"/>
                </a:solidFill>
              </a:rPr>
              <a:t>通带加权系数</a:t>
            </a:r>
            <a:r>
              <a:rPr lang="en-US" altLang="zh-CN" sz="2400" b="1" dirty="0" smtClean="0">
                <a:solidFill>
                  <a:srgbClr val="002060"/>
                </a:solidFill>
              </a:rPr>
              <a:t>3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，阻带加权系数</a:t>
            </a:r>
            <a:r>
              <a:rPr lang="en-US" altLang="zh-CN" sz="2400" b="1" dirty="0" smtClean="0">
                <a:solidFill>
                  <a:srgbClr val="002060"/>
                </a:solidFill>
              </a:rPr>
              <a:t>1</a:t>
            </a:r>
            <a:endParaRPr lang="zh-CN" altLang="en-US" sz="2400" b="1" dirty="0" smtClean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00034" y="428604"/>
            <a:ext cx="327846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一、均方误差最小准则</a:t>
            </a:r>
          </a:p>
        </p:txBody>
      </p:sp>
      <p:sp>
        <p:nvSpPr>
          <p:cNvPr id="3" name="TextBox 2"/>
          <p:cNvSpPr txBox="1"/>
          <p:nvPr/>
        </p:nvSpPr>
        <p:spPr bwMode="auto">
          <a:xfrm>
            <a:off x="1285852" y="1428736"/>
            <a:ext cx="6062878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矩形设计结果一定</a:t>
            </a:r>
            <a:r>
              <a:rPr lang="zh-CN" altLang="en-US" sz="2400" b="1" dirty="0"/>
              <a:t>要</a:t>
            </a:r>
            <a:r>
              <a:rPr lang="zh-CN" altLang="en-US" sz="2400" b="1" dirty="0" smtClean="0"/>
              <a:t>满足最小均方误差准则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00034" y="428604"/>
            <a:ext cx="8435323" cy="2862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二、最大误差最小化准则</a:t>
            </a:r>
            <a:r>
              <a:rPr lang="en-US" altLang="zh-CN" sz="2400" b="1" dirty="0" smtClean="0"/>
              <a:t>——</a:t>
            </a:r>
            <a:r>
              <a:rPr lang="zh-CN" altLang="en-US" sz="2400" b="1" dirty="0" smtClean="0"/>
              <a:t>加权切比雪夫等波纹逼近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1.</a:t>
            </a:r>
            <a:r>
              <a:rPr lang="zh-CN" altLang="en-US" sz="2400" b="1" dirty="0" smtClean="0"/>
              <a:t>理想幅度响应</a:t>
            </a:r>
            <a:r>
              <a:rPr lang="en-US" altLang="zh-CN" sz="2400" b="1" dirty="0" smtClean="0"/>
              <a:t>|</a:t>
            </a:r>
            <a:r>
              <a:rPr lang="en-US" altLang="zh-CN" sz="2400" b="1" i="1" dirty="0" smtClean="0"/>
              <a:t>H</a:t>
            </a:r>
            <a:r>
              <a:rPr lang="en-US" altLang="zh-CN" sz="2400" b="1" i="1" baseline="-25000" dirty="0" smtClean="0"/>
              <a:t>d</a:t>
            </a:r>
            <a:r>
              <a:rPr lang="en-US" altLang="zh-CN" sz="2400" b="1" dirty="0" smtClean="0"/>
              <a:t>(</a:t>
            </a:r>
            <a:r>
              <a:rPr lang="el-GR" altLang="zh-CN" sz="2400" b="1" i="1" dirty="0" smtClean="0"/>
              <a:t>ω</a:t>
            </a:r>
            <a:r>
              <a:rPr lang="en-US" altLang="zh-CN" sz="2400" b="1" dirty="0" smtClean="0"/>
              <a:t>)|</a:t>
            </a:r>
            <a:r>
              <a:rPr lang="zh-CN" altLang="en-US" sz="2400" b="1" dirty="0" smtClean="0"/>
              <a:t>及等波纹逼近中低通滤波器的误差容限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2.</a:t>
            </a:r>
            <a:r>
              <a:rPr lang="zh-CN" altLang="en-US" sz="2400" b="1" dirty="0" smtClean="0"/>
              <a:t>四种线性相位滤波器的统一表示</a:t>
            </a:r>
            <a:endParaRPr lang="en-US" altLang="zh-CN" sz="2400" b="1" dirty="0" smtClean="0"/>
          </a:p>
          <a:p>
            <a:pPr algn="ctr">
              <a:lnSpc>
                <a:spcPct val="150000"/>
              </a:lnSpc>
            </a:pPr>
            <a:r>
              <a:rPr lang="en-US" altLang="zh-CN" sz="2400" b="1" i="1" dirty="0" smtClean="0"/>
              <a:t>H</a:t>
            </a:r>
            <a:r>
              <a:rPr lang="en-US" altLang="zh-CN" sz="2400" b="1" dirty="0" smtClean="0"/>
              <a:t>(e</a:t>
            </a:r>
            <a:r>
              <a:rPr lang="en-US" altLang="zh-CN" sz="2400" b="1" baseline="30000" dirty="0" smtClean="0"/>
              <a:t>j</a:t>
            </a:r>
            <a:r>
              <a:rPr lang="el-GR" altLang="zh-CN" sz="2400" b="1" i="1" baseline="30000" dirty="0" smtClean="0"/>
              <a:t>ω</a:t>
            </a:r>
            <a:r>
              <a:rPr lang="en-US" altLang="zh-CN" sz="2400" b="1" dirty="0" smtClean="0"/>
              <a:t>)=e</a:t>
            </a:r>
            <a:r>
              <a:rPr lang="en-US" altLang="zh-CN" sz="2400" b="1" baseline="30000" dirty="0" smtClean="0"/>
              <a:t>-j</a:t>
            </a:r>
            <a:r>
              <a:rPr lang="el-GR" altLang="zh-CN" sz="2400" b="1" i="1" baseline="30000" dirty="0"/>
              <a:t>ω </a:t>
            </a:r>
            <a:r>
              <a:rPr lang="en-US" altLang="zh-CN" sz="2400" b="1" baseline="30000" dirty="0" smtClean="0"/>
              <a:t>(</a:t>
            </a:r>
            <a:r>
              <a:rPr lang="en-US" altLang="zh-CN" sz="2400" b="1" i="1" baseline="30000" dirty="0" smtClean="0"/>
              <a:t>N</a:t>
            </a:r>
            <a:r>
              <a:rPr lang="en-US" altLang="zh-CN" sz="2400" b="1" baseline="30000" dirty="0" smtClean="0"/>
              <a:t>-1)</a:t>
            </a:r>
            <a:r>
              <a:rPr lang="el-GR" altLang="zh-CN" sz="2400" b="1" i="1" baseline="30000" dirty="0" smtClean="0"/>
              <a:t> </a:t>
            </a:r>
            <a:r>
              <a:rPr lang="en-US" altLang="zh-CN" sz="2400" b="1" baseline="30000" dirty="0" smtClean="0"/>
              <a:t>/2</a:t>
            </a:r>
            <a:r>
              <a:rPr lang="en-US" altLang="zh-CN" sz="2400" b="1" dirty="0" smtClean="0"/>
              <a:t>e</a:t>
            </a:r>
            <a:r>
              <a:rPr lang="en-US" altLang="zh-CN" sz="2400" b="1" baseline="30000" dirty="0" smtClean="0"/>
              <a:t>j</a:t>
            </a:r>
            <a:r>
              <a:rPr lang="el-GR" altLang="zh-CN" sz="2400" b="1" baseline="30000" dirty="0" smtClean="0"/>
              <a:t>π</a:t>
            </a:r>
            <a:r>
              <a:rPr lang="en-US" altLang="zh-CN" sz="2400" b="1" i="1" baseline="30000" dirty="0" smtClean="0"/>
              <a:t>L</a:t>
            </a:r>
            <a:r>
              <a:rPr lang="en-US" altLang="zh-CN" sz="2400" b="1" baseline="30000" dirty="0" smtClean="0"/>
              <a:t>/2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H</a:t>
            </a:r>
            <a:r>
              <a:rPr lang="en-US" altLang="zh-CN" sz="2400" b="1" dirty="0" smtClean="0"/>
              <a:t>(</a:t>
            </a:r>
            <a:r>
              <a:rPr lang="el-GR" altLang="zh-CN" sz="2400" b="1" i="1" dirty="0"/>
              <a:t>ω</a:t>
            </a:r>
            <a:r>
              <a:rPr lang="en-US" altLang="zh-CN" sz="2400" b="1" dirty="0" smtClean="0"/>
              <a:t>)</a:t>
            </a:r>
            <a:endParaRPr lang="zh-CN" altLang="en-US" sz="2400" b="1" dirty="0"/>
          </a:p>
          <a:p>
            <a:pPr algn="ctr">
              <a:lnSpc>
                <a:spcPct val="150000"/>
              </a:lnSpc>
            </a:pPr>
            <a:r>
              <a:rPr lang="en-US" altLang="zh-CN" sz="2400" b="1" i="1" dirty="0"/>
              <a:t>H</a:t>
            </a:r>
            <a:r>
              <a:rPr lang="en-US" altLang="zh-CN" sz="2400" b="1" dirty="0"/>
              <a:t>(</a:t>
            </a:r>
            <a:r>
              <a:rPr lang="el-GR" altLang="zh-CN" sz="2400" b="1" i="1" dirty="0"/>
              <a:t>ω</a:t>
            </a:r>
            <a:r>
              <a:rPr lang="en-US" altLang="zh-CN" sz="2400" b="1" dirty="0" smtClean="0"/>
              <a:t>)=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Q</a:t>
            </a:r>
            <a:r>
              <a:rPr lang="en-US" altLang="zh-CN" sz="2400" b="1" dirty="0" smtClean="0"/>
              <a:t>(</a:t>
            </a:r>
            <a:r>
              <a:rPr lang="el-GR" altLang="zh-CN" sz="2400" b="1" i="1" dirty="0"/>
              <a:t>ω</a:t>
            </a:r>
            <a:r>
              <a:rPr lang="en-US" altLang="zh-CN" sz="2400" b="1" dirty="0" smtClean="0"/>
              <a:t>)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P</a:t>
            </a:r>
            <a:r>
              <a:rPr lang="en-US" altLang="zh-CN" sz="2400" b="1" dirty="0" smtClean="0"/>
              <a:t>(</a:t>
            </a:r>
            <a:r>
              <a:rPr lang="el-GR" altLang="zh-CN" sz="2400" b="1" i="1" dirty="0"/>
              <a:t>ω</a:t>
            </a:r>
            <a:r>
              <a:rPr lang="en-US" altLang="zh-CN" sz="2400" b="1" dirty="0"/>
              <a:t>)</a:t>
            </a:r>
            <a:endParaRPr lang="zh-CN" altLang="en-US" sz="2400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87979"/>
            <a:ext cx="7920880" cy="301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43608" y="620688"/>
            <a:ext cx="7200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3. </a:t>
            </a:r>
            <a:r>
              <a:rPr lang="zh-CN" altLang="en-US" sz="2400" b="1" dirty="0" smtClean="0"/>
              <a:t>加权切贝雪夫等波纹逼近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i="1" dirty="0" smtClean="0"/>
              <a:t>E</a:t>
            </a:r>
            <a:r>
              <a:rPr lang="en-US" altLang="zh-CN" sz="2400" b="1" dirty="0" smtClean="0"/>
              <a:t>(</a:t>
            </a:r>
            <a:r>
              <a:rPr lang="el-GR" altLang="zh-CN" sz="2400" b="1" i="1" dirty="0"/>
              <a:t>ω</a:t>
            </a:r>
            <a:r>
              <a:rPr lang="en-US" altLang="zh-CN" sz="2400" b="1" dirty="0" smtClean="0"/>
              <a:t>)=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W</a:t>
            </a:r>
            <a:r>
              <a:rPr lang="en-US" altLang="zh-CN" sz="2400" b="1" dirty="0" smtClean="0"/>
              <a:t>(</a:t>
            </a:r>
            <a:r>
              <a:rPr lang="el-GR" altLang="zh-CN" sz="2400" b="1" i="1" dirty="0"/>
              <a:t>ω</a:t>
            </a:r>
            <a:r>
              <a:rPr lang="en-US" altLang="zh-CN" sz="2400" b="1" dirty="0" smtClean="0"/>
              <a:t>)[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d</a:t>
            </a:r>
            <a:r>
              <a:rPr lang="en-US" altLang="zh-CN" sz="2400" b="1" dirty="0"/>
              <a:t>(</a:t>
            </a:r>
            <a:r>
              <a:rPr lang="el-GR" altLang="zh-CN" sz="2400" b="1" i="1" dirty="0"/>
              <a:t>ω</a:t>
            </a:r>
            <a:r>
              <a:rPr lang="en-US" altLang="zh-CN" sz="2400" b="1" dirty="0" smtClean="0"/>
              <a:t>)-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H</a:t>
            </a:r>
            <a:r>
              <a:rPr lang="en-US" altLang="zh-CN" sz="2400" b="1" dirty="0" smtClean="0"/>
              <a:t>(</a:t>
            </a:r>
            <a:r>
              <a:rPr lang="el-GR" altLang="zh-CN" sz="2400" b="1" i="1" dirty="0"/>
              <a:t>ω</a:t>
            </a:r>
            <a:r>
              <a:rPr lang="en-US" altLang="zh-CN" sz="2400" b="1" dirty="0" smtClean="0"/>
              <a:t>)]</a:t>
            </a:r>
            <a:r>
              <a:rPr lang="en-US" altLang="zh-CN" sz="2400" b="1" i="1" dirty="0" smtClean="0"/>
              <a:t> =</a:t>
            </a:r>
            <a:r>
              <a:rPr lang="en-US" altLang="zh-CN" sz="2400" b="1" i="1" dirty="0"/>
              <a:t> W</a:t>
            </a:r>
            <a:r>
              <a:rPr lang="en-US" altLang="zh-CN" sz="2400" b="1" dirty="0"/>
              <a:t>(</a:t>
            </a:r>
            <a:r>
              <a:rPr lang="el-GR" altLang="zh-CN" sz="2400" b="1" i="1" dirty="0"/>
              <a:t>ω</a:t>
            </a:r>
            <a:r>
              <a:rPr lang="en-US" altLang="zh-CN" sz="2400" b="1" dirty="0" smtClean="0"/>
              <a:t>)[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d</a:t>
            </a:r>
            <a:r>
              <a:rPr lang="en-US" altLang="zh-CN" sz="2400" b="1" dirty="0"/>
              <a:t>(</a:t>
            </a:r>
            <a:r>
              <a:rPr lang="el-GR" altLang="zh-CN" sz="2400" b="1" i="1" dirty="0"/>
              <a:t>ω</a:t>
            </a:r>
            <a:r>
              <a:rPr lang="en-US" altLang="zh-CN" sz="2400" b="1" dirty="0" smtClean="0"/>
              <a:t>)-</a:t>
            </a:r>
            <a:r>
              <a:rPr lang="en-US" altLang="zh-CN" sz="2400" b="1" i="1" dirty="0"/>
              <a:t>Q</a:t>
            </a:r>
            <a:r>
              <a:rPr lang="en-US" altLang="zh-CN" sz="2400" b="1" dirty="0"/>
              <a:t>(</a:t>
            </a:r>
            <a:r>
              <a:rPr lang="el-GR" altLang="zh-CN" sz="2400" b="1" i="1" dirty="0"/>
              <a:t>ω</a:t>
            </a:r>
            <a:r>
              <a:rPr lang="en-US" altLang="zh-CN" sz="2400" b="1" dirty="0"/>
              <a:t>)</a:t>
            </a:r>
            <a:r>
              <a:rPr lang="en-US" altLang="zh-CN" sz="2400" b="1" i="1" dirty="0"/>
              <a:t> P</a:t>
            </a:r>
            <a:r>
              <a:rPr lang="en-US" altLang="zh-CN" sz="2400" b="1" dirty="0"/>
              <a:t>(</a:t>
            </a:r>
            <a:r>
              <a:rPr lang="el-GR" altLang="zh-CN" sz="2400" b="1" i="1" dirty="0"/>
              <a:t>ω</a:t>
            </a:r>
            <a:r>
              <a:rPr lang="en-US" altLang="zh-CN" sz="2400" b="1" dirty="0" smtClean="0"/>
              <a:t>)]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  =</a:t>
            </a:r>
            <a:r>
              <a:rPr lang="en-US" altLang="zh-CN" sz="2400" b="1" i="1" dirty="0"/>
              <a:t> W</a:t>
            </a:r>
            <a:r>
              <a:rPr lang="en-US" altLang="zh-CN" sz="2400" b="1" dirty="0"/>
              <a:t>(</a:t>
            </a:r>
            <a:r>
              <a:rPr lang="el-GR" altLang="zh-CN" sz="2400" b="1" i="1" dirty="0" smtClean="0"/>
              <a:t>ω</a:t>
            </a:r>
            <a:r>
              <a:rPr lang="en-US" altLang="zh-CN" sz="2400" b="1" dirty="0" smtClean="0"/>
              <a:t>)</a:t>
            </a:r>
            <a:r>
              <a:rPr lang="en-US" altLang="zh-CN" sz="2400" b="1" i="1" dirty="0" smtClean="0"/>
              <a:t>Q</a:t>
            </a:r>
            <a:r>
              <a:rPr lang="en-US" altLang="zh-CN" sz="2400" b="1" dirty="0" smtClean="0"/>
              <a:t>(</a:t>
            </a:r>
            <a:r>
              <a:rPr lang="el-GR" altLang="zh-CN" sz="2400" b="1" i="1" dirty="0"/>
              <a:t>ω</a:t>
            </a:r>
            <a:r>
              <a:rPr lang="en-US" altLang="zh-CN" sz="2400" b="1" dirty="0"/>
              <a:t>)</a:t>
            </a:r>
            <a:r>
              <a:rPr lang="en-US" altLang="zh-CN" sz="2400" b="1" dirty="0" smtClean="0"/>
              <a:t> [</a:t>
            </a:r>
            <a:r>
              <a:rPr lang="en-US" altLang="zh-CN" sz="2400" b="1" i="1" dirty="0"/>
              <a:t>H</a:t>
            </a:r>
            <a:r>
              <a:rPr lang="en-US" altLang="zh-CN" sz="2400" b="1" i="1" baseline="-25000" dirty="0"/>
              <a:t>d</a:t>
            </a:r>
            <a:r>
              <a:rPr lang="en-US" altLang="zh-CN" sz="2400" b="1" dirty="0"/>
              <a:t>(</a:t>
            </a:r>
            <a:r>
              <a:rPr lang="el-GR" altLang="zh-CN" sz="2400" b="1" i="1" dirty="0"/>
              <a:t>ω</a:t>
            </a:r>
            <a:r>
              <a:rPr lang="en-US" altLang="zh-CN" sz="2400" b="1" dirty="0" smtClean="0"/>
              <a:t>)/</a:t>
            </a:r>
            <a:r>
              <a:rPr lang="en-US" altLang="zh-CN" sz="2400" b="1" i="1" dirty="0"/>
              <a:t>Q</a:t>
            </a:r>
            <a:r>
              <a:rPr lang="en-US" altLang="zh-CN" sz="2400" b="1" dirty="0"/>
              <a:t>(</a:t>
            </a:r>
            <a:r>
              <a:rPr lang="el-GR" altLang="zh-CN" sz="2400" b="1" i="1" dirty="0"/>
              <a:t>ω</a:t>
            </a:r>
            <a:r>
              <a:rPr lang="en-US" altLang="zh-CN" sz="2400" b="1" dirty="0"/>
              <a:t>) </a:t>
            </a:r>
            <a:r>
              <a:rPr lang="en-US" altLang="zh-CN" sz="2400" b="1" dirty="0" smtClean="0"/>
              <a:t>-</a:t>
            </a:r>
            <a:r>
              <a:rPr lang="en-US" altLang="zh-CN" sz="2400" b="1" i="1" dirty="0" smtClean="0"/>
              <a:t>P</a:t>
            </a:r>
            <a:r>
              <a:rPr lang="en-US" altLang="zh-CN" sz="2400" b="1" dirty="0" smtClean="0"/>
              <a:t>(</a:t>
            </a:r>
            <a:r>
              <a:rPr lang="el-GR" altLang="zh-CN" sz="2400" b="1" i="1" dirty="0"/>
              <a:t>ω</a:t>
            </a:r>
            <a:r>
              <a:rPr lang="en-US" altLang="zh-CN" sz="2400" b="1" dirty="0" smtClean="0"/>
              <a:t>)]=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209331"/>
              </p:ext>
            </p:extLst>
          </p:nvPr>
        </p:nvGraphicFramePr>
        <p:xfrm>
          <a:off x="4597400" y="27686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97400" y="27686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535055"/>
              </p:ext>
            </p:extLst>
          </p:nvPr>
        </p:nvGraphicFramePr>
        <p:xfrm>
          <a:off x="4997450" y="27781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97450" y="27781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916832"/>
            <a:ext cx="2703274" cy="458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8655589"/>
              </p:ext>
            </p:extLst>
          </p:nvPr>
        </p:nvGraphicFramePr>
        <p:xfrm>
          <a:off x="4597400" y="27686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Equation" r:id="rId7" imgW="914400" imgH="198720" progId="Equation.DSMT4">
                  <p:embed/>
                </p:oleObj>
              </mc:Choice>
              <mc:Fallback>
                <p:oleObj name="Equation" r:id="rId7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97400" y="27686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434390"/>
              </p:ext>
            </p:extLst>
          </p:nvPr>
        </p:nvGraphicFramePr>
        <p:xfrm>
          <a:off x="4597400" y="27686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Equation" r:id="rId8" imgW="914400" imgH="198720" progId="Equation.DSMT4">
                  <p:embed/>
                </p:oleObj>
              </mc:Choice>
              <mc:Fallback>
                <p:oleObj name="Equation" r:id="rId8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97400" y="27686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7" y="2571750"/>
            <a:ext cx="8132763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781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DSP程佩青课件\064937-01 数字信号处理教程（第四版）(经典版) 40571-9\CTP\TU\8t2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1571612"/>
            <a:ext cx="5000660" cy="37157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7540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642910" y="428604"/>
            <a:ext cx="7745514" cy="56323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三、交错定理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若</a:t>
            </a:r>
            <a:r>
              <a:rPr lang="en-US" altLang="zh-CN" sz="2400" b="1" i="1" dirty="0"/>
              <a:t>P</a:t>
            </a:r>
            <a:r>
              <a:rPr lang="en-US" altLang="zh-CN" sz="2400" b="1" dirty="0"/>
              <a:t>(</a:t>
            </a:r>
            <a:r>
              <a:rPr lang="el-GR" altLang="zh-CN" sz="2400" b="1" i="1" dirty="0"/>
              <a:t>ω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是</a:t>
            </a:r>
            <a:r>
              <a:rPr lang="en-US" altLang="zh-CN" sz="2400" b="1" i="1" dirty="0" smtClean="0"/>
              <a:t>r</a:t>
            </a:r>
            <a:r>
              <a:rPr lang="zh-CN" altLang="en-US" sz="2400" b="1" dirty="0" smtClean="0"/>
              <a:t>个余弦函数的线性组合，即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en-US" altLang="zh-CN" sz="2400" b="1" i="1" dirty="0" smtClean="0"/>
          </a:p>
          <a:p>
            <a:pPr>
              <a:lnSpc>
                <a:spcPct val="150000"/>
              </a:lnSpc>
            </a:pPr>
            <a:r>
              <a:rPr lang="en-US" altLang="zh-CN" sz="2400" b="1" i="1" dirty="0" smtClean="0"/>
              <a:t>A</a:t>
            </a:r>
            <a:r>
              <a:rPr lang="zh-CN" altLang="en-US" sz="2400" b="1" dirty="0" smtClean="0"/>
              <a:t>是</a:t>
            </a:r>
            <a:r>
              <a:rPr lang="en-US" altLang="zh-CN" sz="2400" b="1" dirty="0" smtClean="0"/>
              <a:t>[0,</a:t>
            </a:r>
            <a:r>
              <a:rPr lang="el-GR" altLang="zh-CN" sz="2400" b="1" dirty="0" smtClean="0"/>
              <a:t>π</a:t>
            </a:r>
            <a:r>
              <a:rPr lang="en-US" altLang="zh-CN" sz="2400" b="1" dirty="0" smtClean="0"/>
              <a:t>]</a:t>
            </a:r>
            <a:r>
              <a:rPr lang="zh-CN" altLang="en-US" sz="2400" b="1" dirty="0" smtClean="0"/>
              <a:t>内的一个闭合区（不包括过渡带），</a:t>
            </a:r>
            <a:r>
              <a:rPr lang="en-US" altLang="zh-CN" sz="2400" b="1" i="1" dirty="0"/>
              <a:t> </a:t>
            </a:r>
            <a:r>
              <a:rPr lang="en-US" altLang="zh-CN" sz="2400" b="1" i="1" dirty="0" err="1"/>
              <a:t>H</a:t>
            </a:r>
            <a:r>
              <a:rPr lang="en-US" altLang="zh-CN" sz="2400" b="1" i="1" baseline="-25000" dirty="0" err="1"/>
              <a:t>d</a:t>
            </a:r>
            <a:r>
              <a:rPr lang="en-US" altLang="zh-CN" sz="2400" b="1" dirty="0"/>
              <a:t>(</a:t>
            </a:r>
            <a:r>
              <a:rPr lang="el-GR" altLang="zh-CN" sz="2400" b="1" i="1" dirty="0"/>
              <a:t>ω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是</a:t>
            </a:r>
            <a:r>
              <a:rPr lang="en-US" altLang="zh-CN" sz="2400" b="1" i="1" dirty="0" smtClean="0"/>
              <a:t>A</a:t>
            </a:r>
            <a:r>
              <a:rPr lang="zh-CN" altLang="en-US" sz="2400" b="1" dirty="0" smtClean="0"/>
              <a:t>上的一个连续函数，那么</a:t>
            </a:r>
            <a:r>
              <a:rPr lang="en-US" altLang="zh-CN" sz="2400" b="1" i="1" dirty="0"/>
              <a:t>P</a:t>
            </a:r>
            <a:r>
              <a:rPr lang="en-US" altLang="zh-CN" sz="2400" b="1" dirty="0"/>
              <a:t>(</a:t>
            </a:r>
            <a:r>
              <a:rPr lang="el-GR" altLang="zh-CN" sz="2400" b="1" i="1" dirty="0"/>
              <a:t>ω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是          的唯一的和最佳的加权切贝雪夫逼近的充分必要条件是：加权逼近误差函数</a:t>
            </a:r>
            <a:r>
              <a:rPr lang="en-US" altLang="zh-CN" sz="2400" b="1" i="1" dirty="0" smtClean="0"/>
              <a:t>E</a:t>
            </a:r>
            <a:r>
              <a:rPr lang="en-US" altLang="zh-CN" sz="2400" b="1" dirty="0" smtClean="0"/>
              <a:t>(</a:t>
            </a:r>
            <a:r>
              <a:rPr lang="el-GR" altLang="zh-CN" sz="2400" b="1" i="1" dirty="0"/>
              <a:t>ω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在</a:t>
            </a:r>
            <a:r>
              <a:rPr lang="en-US" altLang="zh-CN" sz="2400" b="1" i="1" dirty="0" smtClean="0"/>
              <a:t>A</a:t>
            </a:r>
            <a:r>
              <a:rPr lang="zh-CN" altLang="en-US" sz="2400" b="1" dirty="0" smtClean="0"/>
              <a:t>中至少有（</a:t>
            </a:r>
            <a:r>
              <a:rPr lang="en-US" altLang="zh-CN" sz="2400" b="1" i="1" dirty="0" smtClean="0"/>
              <a:t>r+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）个极值点</a:t>
            </a:r>
            <a:r>
              <a:rPr lang="el-GR" altLang="zh-CN" sz="2400" b="1" i="1" dirty="0" smtClean="0"/>
              <a:t>ω</a:t>
            </a:r>
            <a:r>
              <a:rPr lang="en-US" altLang="zh-CN" sz="2400" b="1" i="1" baseline="-25000" dirty="0" smtClean="0"/>
              <a:t>i</a:t>
            </a:r>
            <a:r>
              <a:rPr lang="zh-CN" altLang="en-US" sz="2400" b="1" dirty="0" smtClean="0"/>
              <a:t>，且</a:t>
            </a:r>
            <a:r>
              <a:rPr lang="el-GR" altLang="zh-CN" sz="2400" b="1" i="1" dirty="0" smtClean="0"/>
              <a:t>ω</a:t>
            </a:r>
            <a:r>
              <a:rPr lang="en-US" altLang="zh-CN" sz="2400" b="1" baseline="-25000" dirty="0" smtClean="0"/>
              <a:t>1</a:t>
            </a:r>
            <a:r>
              <a:rPr lang="en-US" altLang="zh-CN" sz="2400" b="1" dirty="0" smtClean="0"/>
              <a:t>&lt;</a:t>
            </a:r>
            <a:r>
              <a:rPr lang="el-GR" altLang="zh-CN" sz="2400" b="1" i="1" dirty="0"/>
              <a:t> </a:t>
            </a:r>
            <a:r>
              <a:rPr lang="el-GR" altLang="zh-CN" sz="2400" b="1" i="1" dirty="0" smtClean="0"/>
              <a:t>ω</a:t>
            </a:r>
            <a:r>
              <a:rPr lang="en-US" altLang="zh-CN" sz="2400" b="1" baseline="-25000" dirty="0" smtClean="0"/>
              <a:t>2</a:t>
            </a:r>
            <a:r>
              <a:rPr lang="en-US" altLang="zh-CN" sz="2400" b="1" dirty="0"/>
              <a:t> </a:t>
            </a:r>
            <a:r>
              <a:rPr lang="en-US" altLang="zh-CN" sz="2400" b="1" dirty="0" smtClean="0"/>
              <a:t>&lt;…</a:t>
            </a:r>
            <a:r>
              <a:rPr lang="en-US" altLang="zh-CN" sz="2400" b="1" dirty="0"/>
              <a:t> </a:t>
            </a:r>
            <a:r>
              <a:rPr lang="en-US" altLang="zh-CN" sz="2400" b="1" dirty="0" smtClean="0"/>
              <a:t>&lt;</a:t>
            </a:r>
            <a:r>
              <a:rPr lang="en-US" altLang="zh-CN" sz="2400" b="1" dirty="0"/>
              <a:t> </a:t>
            </a:r>
            <a:r>
              <a:rPr lang="el-GR" altLang="zh-CN" sz="2400" b="1" i="1" dirty="0" smtClean="0"/>
              <a:t>ω</a:t>
            </a:r>
            <a:r>
              <a:rPr lang="en-US" altLang="zh-CN" sz="2400" b="1" i="1" baseline="-25000" dirty="0" smtClean="0"/>
              <a:t>r</a:t>
            </a:r>
            <a:r>
              <a:rPr lang="en-US" altLang="zh-CN" sz="2400" b="1" dirty="0" smtClean="0"/>
              <a:t> &lt;</a:t>
            </a:r>
            <a:r>
              <a:rPr lang="el-GR" altLang="zh-CN" sz="2400" b="1" i="1" dirty="0"/>
              <a:t> ω</a:t>
            </a:r>
            <a:r>
              <a:rPr lang="en-US" altLang="zh-CN" sz="2400" b="1" i="1" baseline="-25000" dirty="0" smtClean="0"/>
              <a:t>r+</a:t>
            </a:r>
            <a:r>
              <a:rPr lang="en-US" altLang="zh-CN" sz="2400" b="1" baseline="-25000" dirty="0" smtClean="0"/>
              <a:t>1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，使得</a:t>
            </a:r>
            <a:r>
              <a:rPr lang="en-US" altLang="zh-CN" sz="2400" b="1" i="1" dirty="0" smtClean="0"/>
              <a:t>E</a:t>
            </a:r>
            <a:r>
              <a:rPr lang="en-US" altLang="zh-CN" sz="2400" b="1" dirty="0" smtClean="0"/>
              <a:t>(</a:t>
            </a:r>
            <a:r>
              <a:rPr lang="el-GR" altLang="zh-CN" sz="2400" b="1" i="1" dirty="0"/>
              <a:t>ω</a:t>
            </a:r>
            <a:r>
              <a:rPr lang="en-US" altLang="zh-CN" sz="2400" b="1" i="1" baseline="-25000" dirty="0"/>
              <a:t>i</a:t>
            </a:r>
            <a:r>
              <a:rPr lang="en-US" altLang="zh-CN" sz="2400" b="1" dirty="0" smtClean="0"/>
              <a:t>)= -</a:t>
            </a:r>
            <a:r>
              <a:rPr lang="en-US" altLang="zh-CN" sz="2400" b="1" i="1" dirty="0"/>
              <a:t> E</a:t>
            </a:r>
            <a:r>
              <a:rPr lang="en-US" altLang="zh-CN" sz="2400" b="1" dirty="0"/>
              <a:t>(</a:t>
            </a:r>
            <a:r>
              <a:rPr lang="el-GR" altLang="zh-CN" sz="2400" b="1" i="1" dirty="0"/>
              <a:t>ω</a:t>
            </a:r>
            <a:r>
              <a:rPr lang="en-US" altLang="zh-CN" sz="2400" b="1" i="1" baseline="-25000" dirty="0" smtClean="0"/>
              <a:t>i+1</a:t>
            </a:r>
            <a:r>
              <a:rPr lang="en-US" altLang="zh-CN" sz="2400" b="1" dirty="0" smtClean="0"/>
              <a:t>) ,</a:t>
            </a:r>
            <a:r>
              <a:rPr lang="en-US" altLang="zh-CN" sz="2400" b="1" dirty="0"/>
              <a:t> </a:t>
            </a:r>
            <a:r>
              <a:rPr lang="en-US" altLang="zh-CN" sz="2400" b="1" i="1" dirty="0" err="1" smtClean="0"/>
              <a:t>i</a:t>
            </a:r>
            <a:r>
              <a:rPr lang="en-US" altLang="zh-CN" sz="2400" b="1" dirty="0" smtClean="0"/>
              <a:t>=1,2</a:t>
            </a:r>
            <a:r>
              <a:rPr lang="en-US" altLang="zh-CN" sz="2400" b="1" dirty="0"/>
              <a:t>,…,</a:t>
            </a:r>
            <a:r>
              <a:rPr lang="en-US" altLang="zh-CN" sz="2400" b="1" i="1" dirty="0" smtClean="0"/>
              <a:t>r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且有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en-US" altLang="zh-CN" sz="2400" b="1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776754"/>
              </p:ext>
            </p:extLst>
          </p:nvPr>
        </p:nvGraphicFramePr>
        <p:xfrm>
          <a:off x="2945238" y="1556792"/>
          <a:ext cx="2386012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Equation" r:id="rId3" imgW="1473120" imgH="431640" progId="Equation.DSMT4">
                  <p:embed/>
                </p:oleObj>
              </mc:Choice>
              <mc:Fallback>
                <p:oleObj name="Equation" r:id="rId3" imgW="147312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45238" y="1556792"/>
                        <a:ext cx="2386012" cy="70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649" y="2738956"/>
            <a:ext cx="648072" cy="405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383228"/>
            <a:ext cx="2751979" cy="631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4075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E:\DSP程佩青课件\064937-01 数字信号处理教程（第四版）(经典版) 40571-9\CTP\TU\8t30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12" y="571480"/>
            <a:ext cx="5715040" cy="57788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E:\DSP程佩青课件\064937-01 数字信号处理教程（第四版）(经典版) 40571-9\CTP\TU\8t3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496" y="214290"/>
            <a:ext cx="4214842" cy="63489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7992888" cy="2541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37527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954</TotalTime>
  <Words>412</Words>
  <Application>Microsoft Office PowerPoint</Application>
  <PresentationFormat>全屏显示(4:3)</PresentationFormat>
  <Paragraphs>38</Paragraphs>
  <Slides>19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2" baseType="lpstr">
      <vt:lpstr>Concourse</vt:lpstr>
      <vt:lpstr>Equation</vt:lpstr>
      <vt:lpstr>MathType 6.0 Equation</vt:lpstr>
      <vt:lpstr>                       *7.5  设计线性相位FIR滤波器          的最优方法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114</cp:revision>
  <dcterms:created xsi:type="dcterms:W3CDTF">2017-07-17T10:44:10Z</dcterms:created>
  <dcterms:modified xsi:type="dcterms:W3CDTF">2017-09-27T07:15:10Z</dcterms:modified>
</cp:coreProperties>
</file>